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custDataLst>
    <p:tags r:id="rId3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132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9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8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9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3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2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5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8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82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5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5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8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AC4FC-280C-4769-9039-9006E5EB0E35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C5824-2E08-4F89-8403-FA6E3CF4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1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993661"/>
              </p:ext>
            </p:extLst>
          </p:nvPr>
        </p:nvGraphicFramePr>
        <p:xfrm>
          <a:off x="116542" y="1162572"/>
          <a:ext cx="6614458" cy="1813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42258">
                  <a:extLst>
                    <a:ext uri="{9D8B030D-6E8A-4147-A177-3AD203B41FA5}">
                      <a16:colId xmlns:a16="http://schemas.microsoft.com/office/drawing/2014/main" val="2828811268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3185638257"/>
                    </a:ext>
                  </a:extLst>
                </a:gridCol>
              </a:tblGrid>
              <a:tr h="3276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Úvod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61327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Shrnul cíle pro posluchače (studenty</a:t>
                      </a:r>
                      <a:r>
                        <a:rPr lang="cs-CZ" dirty="0" smtClean="0"/>
                        <a:t>).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9481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Uvedl </a:t>
                      </a:r>
                      <a:r>
                        <a:rPr lang="cs-CZ" dirty="0" smtClean="0"/>
                        <a:t>obsah.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2521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Demonstroval </a:t>
                      </a:r>
                      <a:r>
                        <a:rPr lang="cs-CZ" dirty="0" smtClean="0"/>
                        <a:t>relevanci.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60625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Dal obsah do širšího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smtClean="0"/>
                        <a:t>kontextu.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96069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Sblížil se s posluchači/vytvořil jejich </a:t>
                      </a:r>
                      <a:r>
                        <a:rPr lang="cs-CZ" dirty="0" smtClean="0"/>
                        <a:t>motivaci.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535872"/>
                  </a:ext>
                </a:extLst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760629"/>
              </p:ext>
            </p:extLst>
          </p:nvPr>
        </p:nvGraphicFramePr>
        <p:xfrm>
          <a:off x="116539" y="8348232"/>
          <a:ext cx="6614460" cy="14859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29561">
                  <a:extLst>
                    <a:ext uri="{9D8B030D-6E8A-4147-A177-3AD203B41FA5}">
                      <a16:colId xmlns:a16="http://schemas.microsoft.com/office/drawing/2014/main" val="3645276918"/>
                    </a:ext>
                  </a:extLst>
                </a:gridCol>
                <a:gridCol w="6184899">
                  <a:extLst>
                    <a:ext uri="{9D8B030D-6E8A-4147-A177-3AD203B41FA5}">
                      <a16:colId xmlns:a16="http://schemas.microsoft.com/office/drawing/2014/main" val="31856382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Závěr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613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Zeptal se na otázky před plánovaným </a:t>
                      </a:r>
                      <a:r>
                        <a:rPr lang="cs-CZ" dirty="0" smtClean="0"/>
                        <a:t>zakončením.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948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Shrnul hlavní</a:t>
                      </a:r>
                      <a:r>
                        <a:rPr lang="cs-CZ" baseline="0" dirty="0"/>
                        <a:t> body vztahující se k </a:t>
                      </a:r>
                      <a:r>
                        <a:rPr lang="cs-CZ" baseline="0" dirty="0" smtClean="0"/>
                        <a:t>cílům.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2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Vztáhl zpět k úvodu a k širšímu </a:t>
                      </a:r>
                      <a:r>
                        <a:rPr lang="cs-CZ" dirty="0" smtClean="0"/>
                        <a:t>kontextu.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606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Nezavedl nové </a:t>
                      </a:r>
                      <a:r>
                        <a:rPr lang="cs-CZ" dirty="0" smtClean="0"/>
                        <a:t>téma.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960691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279741"/>
              </p:ext>
            </p:extLst>
          </p:nvPr>
        </p:nvGraphicFramePr>
        <p:xfrm>
          <a:off x="116542" y="2976132"/>
          <a:ext cx="6614458" cy="53721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80358">
                  <a:extLst>
                    <a:ext uri="{9D8B030D-6E8A-4147-A177-3AD203B41FA5}">
                      <a16:colId xmlns:a16="http://schemas.microsoft.com/office/drawing/2014/main" val="3358003775"/>
                    </a:ext>
                  </a:extLst>
                </a:gridCol>
                <a:gridCol w="6134100">
                  <a:extLst>
                    <a:ext uri="{9D8B030D-6E8A-4147-A177-3AD203B41FA5}">
                      <a16:colId xmlns:a16="http://schemas.microsoft.com/office/drawing/2014/main" val="31856382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Stať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613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Vyprávěl příběh spíše než  předával </a:t>
                      </a:r>
                      <a:r>
                        <a:rPr lang="cs-CZ" dirty="0" smtClean="0"/>
                        <a:t>informace.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948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Přizpůsobil obsah dostupnému času</a:t>
                      </a:r>
                      <a:br>
                        <a:rPr lang="cs-CZ" dirty="0"/>
                      </a:br>
                      <a:r>
                        <a:rPr lang="cs-CZ" dirty="0"/>
                        <a:t>(ne více než 3-5 hlavních</a:t>
                      </a:r>
                      <a:r>
                        <a:rPr lang="cs-CZ" baseline="0" dirty="0"/>
                        <a:t> bodů/hodinu</a:t>
                      </a:r>
                      <a:r>
                        <a:rPr lang="cs-CZ" baseline="0" dirty="0" smtClean="0"/>
                        <a:t>).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2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Zdůraznil hlavní body a ilustroval je konkrétními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smtClean="0"/>
                        <a:t>příklady.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606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Používal „rozcestníky“ (např. „Máme</a:t>
                      </a:r>
                      <a:r>
                        <a:rPr lang="cs-CZ" baseline="0" dirty="0"/>
                        <a:t> 4 hlavní body …</a:t>
                      </a:r>
                      <a:r>
                        <a:rPr lang="cs-CZ" dirty="0"/>
                        <a:t>“, „… první z nich je …“, „… souhrnem </a:t>
                      </a:r>
                      <a:r>
                        <a:rPr lang="cs-CZ" dirty="0" smtClean="0"/>
                        <a:t>…“.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960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Přidal „barvu“ (humor, analogie, živý jazyk </a:t>
                      </a:r>
                      <a:r>
                        <a:rPr lang="cs-CZ" dirty="0" smtClean="0"/>
                        <a:t>…).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759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Shrnul </a:t>
                      </a:r>
                      <a:r>
                        <a:rPr lang="cs-CZ" dirty="0" smtClean="0"/>
                        <a:t>podsekce.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560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Periodicky měnil stimuly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012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Mluvil „s“ místo „na“ posluchače (zapojil je</a:t>
                      </a:r>
                      <a:r>
                        <a:rPr lang="cs-CZ" dirty="0" smtClean="0"/>
                        <a:t>).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2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Používal otázky</a:t>
                      </a:r>
                      <a:r>
                        <a:rPr lang="cs-CZ" baseline="0" dirty="0" smtClean="0"/>
                        <a:t> efektivně (čekal na odpověď min 10 s).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613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Měl dobrý oční kontakt s celým publikem (i když to čte).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564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Vyjadřoval nadšení.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34688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Používal řeč těla (mimika, gesta), aby zdůraznil prezentovaný obsah</a:t>
                      </a:r>
                      <a:r>
                        <a:rPr lang="cs-CZ" baseline="0" dirty="0" smtClean="0"/>
                        <a:t> a vzbudil zájem.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914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Vyhýbal se rozptylujícím činnostem (chrastit něčím</a:t>
                      </a:r>
                      <a:r>
                        <a:rPr lang="cs-CZ" baseline="0" dirty="0" smtClean="0"/>
                        <a:t> v kapse, popocházení, hraní si s perem …).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43877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Audiovizuální pomůcky používal</a:t>
                      </a:r>
                      <a:r>
                        <a:rPr lang="cs-CZ" baseline="0" dirty="0" smtClean="0"/>
                        <a:t> efektivně.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16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Dodržel čas, nechal dost času na otázky</a:t>
                      </a:r>
                      <a:r>
                        <a:rPr lang="cs-CZ" baseline="0" dirty="0" smtClean="0"/>
                        <a:t> a závěr.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841586"/>
                  </a:ext>
                </a:extLst>
              </a:tr>
            </a:tbl>
          </a:graphicData>
        </a:graphic>
      </p:graphicFrame>
      <p:pic>
        <p:nvPicPr>
          <p:cNvPr id="8" name="Obrázek 7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1552164"/>
            <a:ext cx="181200" cy="18000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16539" y="475092"/>
            <a:ext cx="145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</a:t>
            </a:r>
            <a:r>
              <a:rPr lang="cs-CZ" b="1" dirty="0" smtClean="0"/>
              <a:t>řednášející: </a:t>
            </a:r>
            <a:endParaRPr lang="en-US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753317" y="475092"/>
            <a:ext cx="1920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Název přednášky: </a:t>
            </a:r>
            <a:endParaRPr lang="en-US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930400" y="642"/>
            <a:ext cx="3566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Co má splňovat efektivní prezentace</a:t>
            </a:r>
            <a:endParaRPr lang="en-US" i="1" dirty="0"/>
          </a:p>
        </p:txBody>
      </p:sp>
      <p:pic>
        <p:nvPicPr>
          <p:cNvPr id="12" name="Obrázek 11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1844580"/>
            <a:ext cx="181200" cy="180000"/>
          </a:xfrm>
          <a:prstGeom prst="rect">
            <a:avLst/>
          </a:prstGeom>
        </p:spPr>
      </p:pic>
      <p:pic>
        <p:nvPicPr>
          <p:cNvPr id="13" name="Obrázek 12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2138480"/>
            <a:ext cx="181200" cy="180000"/>
          </a:xfrm>
          <a:prstGeom prst="rect">
            <a:avLst/>
          </a:prstGeom>
        </p:spPr>
      </p:pic>
      <p:pic>
        <p:nvPicPr>
          <p:cNvPr id="14" name="Obrázek 13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2417096"/>
            <a:ext cx="181200" cy="180000"/>
          </a:xfrm>
          <a:prstGeom prst="rect">
            <a:avLst/>
          </a:prstGeom>
        </p:spPr>
      </p:pic>
      <p:pic>
        <p:nvPicPr>
          <p:cNvPr id="15" name="Obrázek 14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2732796"/>
            <a:ext cx="181200" cy="180000"/>
          </a:xfrm>
          <a:prstGeom prst="rect">
            <a:avLst/>
          </a:prstGeom>
        </p:spPr>
      </p:pic>
      <p:pic>
        <p:nvPicPr>
          <p:cNvPr id="16" name="Obrázek 15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3327112"/>
            <a:ext cx="181200" cy="180000"/>
          </a:xfrm>
          <a:prstGeom prst="rect">
            <a:avLst/>
          </a:prstGeom>
        </p:spPr>
      </p:pic>
      <p:pic>
        <p:nvPicPr>
          <p:cNvPr id="17" name="Obrázek 16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3743036"/>
            <a:ext cx="181200" cy="180000"/>
          </a:xfrm>
          <a:prstGeom prst="rect">
            <a:avLst/>
          </a:prstGeom>
        </p:spPr>
      </p:pic>
      <p:pic>
        <p:nvPicPr>
          <p:cNvPr id="18" name="Obrázek 17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4142964"/>
            <a:ext cx="181200" cy="180000"/>
          </a:xfrm>
          <a:prstGeom prst="rect">
            <a:avLst/>
          </a:prstGeom>
        </p:spPr>
      </p:pic>
      <p:pic>
        <p:nvPicPr>
          <p:cNvPr id="19" name="Obrázek 18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4517344"/>
            <a:ext cx="181200" cy="180000"/>
          </a:xfrm>
          <a:prstGeom prst="rect">
            <a:avLst/>
          </a:prstGeom>
        </p:spPr>
      </p:pic>
      <p:pic>
        <p:nvPicPr>
          <p:cNvPr id="20" name="Obrázek 19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4932092"/>
            <a:ext cx="181200" cy="180000"/>
          </a:xfrm>
          <a:prstGeom prst="rect">
            <a:avLst/>
          </a:prstGeom>
        </p:spPr>
      </p:pic>
      <p:pic>
        <p:nvPicPr>
          <p:cNvPr id="21" name="Obrázek 20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5249348"/>
            <a:ext cx="181200" cy="180000"/>
          </a:xfrm>
          <a:prstGeom prst="rect">
            <a:avLst/>
          </a:prstGeom>
        </p:spPr>
      </p:pic>
      <p:pic>
        <p:nvPicPr>
          <p:cNvPr id="22" name="Obrázek 21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5514854"/>
            <a:ext cx="181200" cy="180000"/>
          </a:xfrm>
          <a:prstGeom prst="rect">
            <a:avLst/>
          </a:prstGeom>
        </p:spPr>
      </p:pic>
      <p:pic>
        <p:nvPicPr>
          <p:cNvPr id="23" name="Obrázek 22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5831228"/>
            <a:ext cx="181200" cy="180000"/>
          </a:xfrm>
          <a:prstGeom prst="rect">
            <a:avLst/>
          </a:prstGeom>
        </p:spPr>
      </p:pic>
      <p:pic>
        <p:nvPicPr>
          <p:cNvPr id="24" name="Obrázek 23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6112248"/>
            <a:ext cx="181200" cy="180000"/>
          </a:xfrm>
          <a:prstGeom prst="rect">
            <a:avLst/>
          </a:prstGeom>
        </p:spPr>
      </p:pic>
      <p:pic>
        <p:nvPicPr>
          <p:cNvPr id="25" name="Obrázek 24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6420904"/>
            <a:ext cx="181200" cy="180000"/>
          </a:xfrm>
          <a:prstGeom prst="rect">
            <a:avLst/>
          </a:prstGeom>
        </p:spPr>
      </p:pic>
      <p:pic>
        <p:nvPicPr>
          <p:cNvPr id="26" name="Obrázek 25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6695664"/>
            <a:ext cx="181200" cy="180000"/>
          </a:xfrm>
          <a:prstGeom prst="rect">
            <a:avLst/>
          </a:prstGeom>
        </p:spPr>
      </p:pic>
      <p:pic>
        <p:nvPicPr>
          <p:cNvPr id="27" name="Obrázek 26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7018298"/>
            <a:ext cx="181200" cy="180000"/>
          </a:xfrm>
          <a:prstGeom prst="rect">
            <a:avLst/>
          </a:prstGeom>
        </p:spPr>
      </p:pic>
      <p:pic>
        <p:nvPicPr>
          <p:cNvPr id="28" name="Obrázek 27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7418414"/>
            <a:ext cx="181200" cy="180000"/>
          </a:xfrm>
          <a:prstGeom prst="rect">
            <a:avLst/>
          </a:prstGeom>
        </p:spPr>
      </p:pic>
      <p:pic>
        <p:nvPicPr>
          <p:cNvPr id="29" name="Obrázek 28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7808212"/>
            <a:ext cx="181200" cy="180000"/>
          </a:xfrm>
          <a:prstGeom prst="rect">
            <a:avLst/>
          </a:prstGeom>
        </p:spPr>
      </p:pic>
      <p:pic>
        <p:nvPicPr>
          <p:cNvPr id="30" name="Obrázek 29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8120985"/>
            <a:ext cx="181200" cy="180000"/>
          </a:xfrm>
          <a:prstGeom prst="rect">
            <a:avLst/>
          </a:prstGeom>
        </p:spPr>
      </p:pic>
      <p:pic>
        <p:nvPicPr>
          <p:cNvPr id="31" name="Obrázek 30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8692616"/>
            <a:ext cx="181200" cy="180000"/>
          </a:xfrm>
          <a:prstGeom prst="rect">
            <a:avLst/>
          </a:prstGeom>
        </p:spPr>
      </p:pic>
      <p:pic>
        <p:nvPicPr>
          <p:cNvPr id="32" name="Obrázek 31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8989022"/>
            <a:ext cx="181200" cy="180000"/>
          </a:xfrm>
          <a:prstGeom prst="rect">
            <a:avLst/>
          </a:prstGeom>
        </p:spPr>
      </p:pic>
      <p:pic>
        <p:nvPicPr>
          <p:cNvPr id="33" name="Obrázek 32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9311656"/>
            <a:ext cx="181200" cy="180000"/>
          </a:xfrm>
          <a:prstGeom prst="rect">
            <a:avLst/>
          </a:prstGeom>
        </p:spPr>
      </p:pic>
      <p:pic>
        <p:nvPicPr>
          <p:cNvPr id="34" name="Obrázek 33" descr="Clipart - checkbox unchecke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9592200"/>
            <a:ext cx="181200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241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59300&quot;&gt;&lt;object type=&quot;3&quot; unique_id=&quot;59301&quot;&gt;&lt;property id=&quot;20148&quot; value=&quot;5&quot;/&gt;&lt;property id=&quot;20300&quot; value=&quot;Slide 1&quot;/&gt;&lt;property id=&quot;20307&quot; value=&quot;256&quot;/&gt;&lt;/object&gt;&lt;/object&gt;&lt;object type=&quot;8&quot; unique_id=&quot;5930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217</Words>
  <Application>Microsoft Office PowerPoint</Application>
  <PresentationFormat>A4 (210 × 297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 Rajdl</dc:creator>
  <cp:keywords>správná prezentace;checklist</cp:keywords>
  <cp:lastModifiedBy>Daniel Rajdl</cp:lastModifiedBy>
  <cp:revision>4</cp:revision>
  <dcterms:created xsi:type="dcterms:W3CDTF">2016-09-09T12:29:06Z</dcterms:created>
  <dcterms:modified xsi:type="dcterms:W3CDTF">2016-09-09T12:44:07Z</dcterms:modified>
</cp:coreProperties>
</file>